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111" r:id="rId2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D1D6F-E926-4401-8562-CD6D519DF533}" type="datetimeFigureOut">
              <a:rPr lang="LID4096" smtClean="0"/>
              <a:t>10/04/2021</a:t>
            </a:fld>
            <a:endParaRPr lang="LID4096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ID4096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8E48EA-B3FC-4DE0-9C08-6D320FCCC4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559939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B8291F-7122-4223-8777-35D50163381A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1080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35EDA-943E-4201-9BA7-43E0B0E4C2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E77115-7EEA-40AF-A7A0-4B6D927A4D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B7430E-6DC2-4CF0-BEF7-0A593FCC0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874D-022A-4CE7-A0B1-220CBFABE11F}" type="datetimeFigureOut">
              <a:rPr lang="LID4096" smtClean="0"/>
              <a:t>10/04/2021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95DE81-800B-4C38-BBBB-86B39562A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A240D8-4263-4F05-A373-D171C5B61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605C6-685B-4BC5-B01E-22DB92CE9EB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364373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C0752-3CEC-4D31-900D-B3F8A4913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4D2A80-2E21-4082-96CD-6E08487F67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7A0E15-7D0B-4657-BCF6-518D44163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874D-022A-4CE7-A0B1-220CBFABE11F}" type="datetimeFigureOut">
              <a:rPr lang="LID4096" smtClean="0"/>
              <a:t>10/04/2021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9823A6-94A5-4F94-AE88-9720C3EEF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A8A2E0-BB4C-4316-9844-E925DC2EF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605C6-685B-4BC5-B01E-22DB92CE9EB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692734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CC07A9-1E77-46C0-9A9C-DA1B961308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E7D4A7-0A24-472A-9E3C-0AA08BDFAD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2E3460-17DD-425C-AF2E-65ED88A1D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874D-022A-4CE7-A0B1-220CBFABE11F}" type="datetimeFigureOut">
              <a:rPr lang="LID4096" smtClean="0"/>
              <a:t>10/04/2021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27334D-7E47-4880-BAA5-CED6B6A20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36C6AD-2C27-4767-A5ED-28F7A872D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605C6-685B-4BC5-B01E-22DB92CE9EB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8925820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BCM.DK TOOLS TEMPLATE">
    <p:bg>
      <p:bgPr>
        <a:solidFill>
          <a:srgbClr val="374D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B18014D-7318-4E40-9BD6-694375F8FEF9}"/>
              </a:ext>
            </a:extLst>
          </p:cNvPr>
          <p:cNvSpPr/>
          <p:nvPr userDrawn="1"/>
        </p:nvSpPr>
        <p:spPr>
          <a:xfrm>
            <a:off x="319177" y="284672"/>
            <a:ext cx="11559398" cy="6298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Billede 4">
            <a:extLst>
              <a:ext uri="{FF2B5EF4-FFF2-40B4-BE49-F238E27FC236}">
                <a16:creationId xmlns:a16="http://schemas.microsoft.com/office/drawing/2014/main" id="{8A63A2A7-3DCD-004F-AC03-F5E00447B9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2000"/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843895" y="6591084"/>
            <a:ext cx="1034680" cy="274837"/>
          </a:xfrm>
          <a:prstGeom prst="rect">
            <a:avLst/>
          </a:prstGeom>
        </p:spPr>
      </p:pic>
      <p:pic>
        <p:nvPicPr>
          <p:cNvPr id="10" name="Picture 3" descr="Icon&#10;&#10;Description automatically generated">
            <a:extLst>
              <a:ext uri="{FF2B5EF4-FFF2-40B4-BE49-F238E27FC236}">
                <a16:creationId xmlns:a16="http://schemas.microsoft.com/office/drawing/2014/main" id="{DCB8F9B7-02D2-D546-8689-1F84A023566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8748" y="6144768"/>
            <a:ext cx="414269" cy="414269"/>
          </a:xfrm>
          <a:prstGeom prst="rect">
            <a:avLst/>
          </a:prstGeom>
        </p:spPr>
      </p:pic>
      <p:sp>
        <p:nvSpPr>
          <p:cNvPr id="11" name="Tekstfelt 10">
            <a:extLst>
              <a:ext uri="{FF2B5EF4-FFF2-40B4-BE49-F238E27FC236}">
                <a16:creationId xmlns:a16="http://schemas.microsoft.com/office/drawing/2014/main" id="{62A7CAD5-DA09-1549-82A1-8E131D86069F}"/>
              </a:ext>
            </a:extLst>
          </p:cNvPr>
          <p:cNvSpPr txBox="1"/>
          <p:nvPr userDrawn="1"/>
        </p:nvSpPr>
        <p:spPr>
          <a:xfrm>
            <a:off x="236472" y="6603024"/>
            <a:ext cx="1032993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This work is licensed under the Creative Commons Attribution-Non Commercial-Share Alike that allows changes to be made to the model non-commercially, as long as credit is given to the author.</a:t>
            </a:r>
          </a:p>
        </p:txBody>
      </p:sp>
    </p:spTree>
    <p:extLst>
      <p:ext uri="{BB962C8B-B14F-4D97-AF65-F5344CB8AC3E}">
        <p14:creationId xmlns:p14="http://schemas.microsoft.com/office/powerpoint/2010/main" val="2917457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B2F73-D5B3-4EE2-B302-8C5812A98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10E669-6488-4D85-B760-A9CE0F1565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40BB80-0135-435E-9116-F158E7F32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874D-022A-4CE7-A0B1-220CBFABE11F}" type="datetimeFigureOut">
              <a:rPr lang="LID4096" smtClean="0"/>
              <a:t>10/04/2021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20AF4C-251A-45BE-B3CE-8B3F852FB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2FE95A-7AE5-4809-A3DB-AA98AF73C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605C6-685B-4BC5-B01E-22DB92CE9EB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791236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F23F9-0490-47F7-ABB3-81B7B69A3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91D1A3-17A6-479B-8096-2AB4FB7C72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B2952-AE1F-4BB4-A396-4E3AC316C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874D-022A-4CE7-A0B1-220CBFABE11F}" type="datetimeFigureOut">
              <a:rPr lang="LID4096" smtClean="0"/>
              <a:t>10/04/2021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B25C3-387A-4713-B329-F61CBF486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8220A1-9C08-4ECE-B90C-6199EFA39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605C6-685B-4BC5-B01E-22DB92CE9EB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574253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1F75B-C503-4A3E-865B-8BE5DB367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2684B-5FC7-4DF8-AD6C-1A0E2B745F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C52729-E679-4B2A-90E0-AE3BAE13F3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F975E9-92BC-4031-A930-A4FC7A971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874D-022A-4CE7-A0B1-220CBFABE11F}" type="datetimeFigureOut">
              <a:rPr lang="LID4096" smtClean="0"/>
              <a:t>10/04/2021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974F36-DC80-42EF-B73E-593E955C0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CA3AD2-C4D0-4FFE-8449-B7A84AF0C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605C6-685B-4BC5-B01E-22DB92CE9EB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8356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B0779-ED73-4A66-94BE-62639D73A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D28D94-032A-4291-81B9-1106D1B88D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3BE335-4FB0-4EA4-8978-B18533E1CA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A8B4D4-5D45-4860-A6AD-3240725A29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C4AC1E-B3EB-499D-8DD3-2602A8C48C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E7C7D6-FDFB-4532-B504-534CD0533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874D-022A-4CE7-A0B1-220CBFABE11F}" type="datetimeFigureOut">
              <a:rPr lang="LID4096" smtClean="0"/>
              <a:t>10/04/2021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A2CEA5-646E-4B89-8978-1E49825D8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C72167-2A27-4E4A-8AF1-5C56C5134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605C6-685B-4BC5-B01E-22DB92CE9EB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696686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5655D-39F0-4C1F-B9F2-416187AFB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21789-734B-435D-9BCB-C768F36B8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874D-022A-4CE7-A0B1-220CBFABE11F}" type="datetimeFigureOut">
              <a:rPr lang="LID4096" smtClean="0"/>
              <a:t>10/04/2021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DCA767-078E-4E8F-AF9E-8303537CA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06E671-224C-4A65-9E75-EB1ED0F4C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605C6-685B-4BC5-B01E-22DB92CE9EB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841831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E60A16-6B99-4158-9D43-9BE1F257D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874D-022A-4CE7-A0B1-220CBFABE11F}" type="datetimeFigureOut">
              <a:rPr lang="LID4096" smtClean="0"/>
              <a:t>10/04/2021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43C250-2E1A-4B8E-BAFC-8A5649B68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39260B-CC5F-4C1F-801C-C7A8FA12A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605C6-685B-4BC5-B01E-22DB92CE9EB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85783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EF637-B303-49B4-A918-0BFB24BE4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9B5765-5057-4767-95BA-4C23C32EF0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F388B3-8690-4B1D-89F8-8B75F8C3C7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5E2D47-519A-4DF4-BF85-3DED84DC4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874D-022A-4CE7-A0B1-220CBFABE11F}" type="datetimeFigureOut">
              <a:rPr lang="LID4096" smtClean="0"/>
              <a:t>10/04/2021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4839F5-8DC0-4430-A612-D5B1D71AA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AD5BCC-04E1-4DFD-B44F-DEC983675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605C6-685B-4BC5-B01E-22DB92CE9EB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560605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D68C-EDFD-4F6C-8D91-2F1170E4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DFCF32-211E-4928-8D0C-799A884472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0D9D12-EA32-4F8F-B079-2F67CD527E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ED40ED-4B12-4946-9F65-CDD707406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874D-022A-4CE7-A0B1-220CBFABE11F}" type="datetimeFigureOut">
              <a:rPr lang="LID4096" smtClean="0"/>
              <a:t>10/04/2021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F1FC76-8159-4C53-8864-A1E2ED35B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3DF811-9A58-4EC2-8374-786BD66C7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605C6-685B-4BC5-B01E-22DB92CE9EB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536551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FB782A-480A-4E91-B9D3-A4AA548FA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4E6422-10C2-4EB8-B60D-F0CCA3BE5D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5B251B-2146-476F-8320-E0B93062E4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B874D-022A-4CE7-A0B1-220CBFABE11F}" type="datetimeFigureOut">
              <a:rPr lang="LID4096" smtClean="0"/>
              <a:t>10/04/2021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7BB2E8-4072-42FA-A784-FF447F6D7E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EAF0F7-2E27-42A4-98DD-447064FD95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605C6-685B-4BC5-B01E-22DB92CE9EB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88316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EB675C1-E303-A741-A9EC-AA1E20531CF3}"/>
              </a:ext>
            </a:extLst>
          </p:cNvPr>
          <p:cNvSpPr/>
          <p:nvPr/>
        </p:nvSpPr>
        <p:spPr>
          <a:xfrm>
            <a:off x="388839" y="5939420"/>
            <a:ext cx="2932387" cy="624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graphicFrame>
        <p:nvGraphicFramePr>
          <p:cNvPr id="11" name="Tabel 10">
            <a:extLst>
              <a:ext uri="{FF2B5EF4-FFF2-40B4-BE49-F238E27FC236}">
                <a16:creationId xmlns:a16="http://schemas.microsoft.com/office/drawing/2014/main" id="{9FF0BCE6-EE9C-AC4A-A313-AE91F3CF8222}"/>
              </a:ext>
            </a:extLst>
          </p:cNvPr>
          <p:cNvGraphicFramePr>
            <a:graphicFrameLocks noGrp="1"/>
          </p:cNvGraphicFramePr>
          <p:nvPr/>
        </p:nvGraphicFramePr>
        <p:xfrm>
          <a:off x="494776" y="932452"/>
          <a:ext cx="11166130" cy="525488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14176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89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8971">
                  <a:extLst>
                    <a:ext uri="{9D8B030D-6E8A-4147-A177-3AD203B41FA5}">
                      <a16:colId xmlns:a16="http://schemas.microsoft.com/office/drawing/2014/main" val="317726110"/>
                    </a:ext>
                  </a:extLst>
                </a:gridCol>
                <a:gridCol w="27191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114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76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GB" sz="1050" b="0" noProof="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GB" sz="1050" b="0" noProof="0" dirty="0">
                          <a:solidFill>
                            <a:schemeClr val="bg1"/>
                          </a:solidFill>
                        </a:rPr>
                        <a:t>Interne </a:t>
                      </a:r>
                      <a:r>
                        <a:rPr lang="en-GB" sz="1050" b="0" noProof="0" dirty="0" err="1">
                          <a:solidFill>
                            <a:schemeClr val="bg1"/>
                          </a:solidFill>
                        </a:rPr>
                        <a:t>interessenter</a:t>
                      </a:r>
                      <a:endParaRPr lang="en-GB" sz="1050" b="0" noProof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7065"/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GB" sz="1050" b="0" noProof="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GB" sz="1050" b="0" noProof="0" dirty="0">
                          <a:solidFill>
                            <a:schemeClr val="bg1"/>
                          </a:solidFill>
                        </a:rPr>
                        <a:t>Step 1 / </a:t>
                      </a:r>
                      <a:r>
                        <a:rPr lang="en-GB" sz="1050" b="0" noProof="0" dirty="0" err="1">
                          <a:solidFill>
                            <a:schemeClr val="bg1"/>
                          </a:solidFill>
                        </a:rPr>
                        <a:t>Forandring</a:t>
                      </a:r>
                      <a:r>
                        <a:rPr lang="en-GB" sz="1050" b="0" noProof="0" dirty="0">
                          <a:solidFill>
                            <a:schemeClr val="bg1"/>
                          </a:solidFill>
                        </a:rPr>
                        <a:t> (Kotter </a:t>
                      </a:r>
                      <a:r>
                        <a:rPr lang="en-GB" sz="1050" b="0" noProof="0" dirty="0" err="1">
                          <a:solidFill>
                            <a:schemeClr val="bg1"/>
                          </a:solidFill>
                        </a:rPr>
                        <a:t>fase</a:t>
                      </a:r>
                      <a:r>
                        <a:rPr lang="en-GB" sz="1050" b="0" noProof="0" dirty="0">
                          <a:solidFill>
                            <a:schemeClr val="bg1"/>
                          </a:solidFill>
                        </a:rPr>
                        <a:t> 1-2)                </a:t>
                      </a:r>
                      <a:r>
                        <a:rPr lang="en-GB" sz="1050" b="0" noProof="0" dirty="0" err="1">
                          <a:solidFill>
                            <a:schemeClr val="bg1"/>
                          </a:solidFill>
                        </a:rPr>
                        <a:t>Periode</a:t>
                      </a:r>
                      <a:r>
                        <a:rPr lang="en-GB" sz="1050" b="0" noProof="0" dirty="0">
                          <a:solidFill>
                            <a:schemeClr val="bg1"/>
                          </a:solidFill>
                        </a:rPr>
                        <a:t>: 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706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900" b="0" noProof="0" dirty="0"/>
                    </a:p>
                  </a:txBody>
                  <a:tcPr>
                    <a:solidFill>
                      <a:srgbClr val="92B897"/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GB" sz="1050" b="0" noProof="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GB" sz="1050" b="0" noProof="0" dirty="0">
                          <a:solidFill>
                            <a:schemeClr val="bg1"/>
                          </a:solidFill>
                        </a:rPr>
                        <a:t>Step 2 / </a:t>
                      </a:r>
                      <a:r>
                        <a:rPr lang="en-GB" sz="1050" b="0" noProof="0" dirty="0" err="1">
                          <a:solidFill>
                            <a:schemeClr val="bg1"/>
                          </a:solidFill>
                        </a:rPr>
                        <a:t>Forankring</a:t>
                      </a:r>
                      <a:r>
                        <a:rPr lang="en-GB" sz="1050" b="0" noProof="0" dirty="0">
                          <a:solidFill>
                            <a:schemeClr val="bg1"/>
                          </a:solidFill>
                        </a:rPr>
                        <a:t> (Kotter </a:t>
                      </a:r>
                      <a:r>
                        <a:rPr lang="en-GB" sz="1050" b="0" noProof="0" dirty="0" err="1">
                          <a:solidFill>
                            <a:schemeClr val="bg1"/>
                          </a:solidFill>
                        </a:rPr>
                        <a:t>fase</a:t>
                      </a:r>
                      <a:r>
                        <a:rPr lang="en-GB" sz="1050" b="0" noProof="0" dirty="0">
                          <a:solidFill>
                            <a:schemeClr val="bg1"/>
                          </a:solidFill>
                        </a:rPr>
                        <a:t> 3)                             </a:t>
                      </a:r>
                      <a:r>
                        <a:rPr lang="en-GB" sz="1050" b="0" noProof="0" dirty="0" err="1">
                          <a:solidFill>
                            <a:schemeClr val="bg1"/>
                          </a:solidFill>
                        </a:rPr>
                        <a:t>Periode</a:t>
                      </a:r>
                      <a:r>
                        <a:rPr lang="en-GB" sz="1050" b="0" noProof="0" dirty="0">
                          <a:solidFill>
                            <a:schemeClr val="bg1"/>
                          </a:solidFill>
                        </a:rPr>
                        <a:t>: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706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900" b="0" noProof="0" dirty="0"/>
                    </a:p>
                  </a:txBody>
                  <a:tcPr>
                    <a:solidFill>
                      <a:srgbClr val="92B8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415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GB" sz="1050" b="0" noProof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706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GB" sz="1050" b="0" noProof="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GB" sz="1050" b="0" noProof="0" dirty="0">
                          <a:solidFill>
                            <a:schemeClr val="bg1"/>
                          </a:solidFill>
                        </a:rPr>
                        <a:t>Hardwiring  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706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GB" sz="1050" b="0" noProof="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GB" sz="1050" b="0" noProof="0" dirty="0" err="1">
                          <a:solidFill>
                            <a:schemeClr val="bg1"/>
                          </a:solidFill>
                        </a:rPr>
                        <a:t>Softwiring</a:t>
                      </a:r>
                      <a:endParaRPr lang="en-GB" sz="1050" b="0" noProof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706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GB" sz="1050" b="0" noProof="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GB" sz="1050" b="0" noProof="0" dirty="0">
                          <a:solidFill>
                            <a:schemeClr val="bg1"/>
                          </a:solidFill>
                        </a:rPr>
                        <a:t>Hardwiring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706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GB" sz="1050" b="0" noProof="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GB" sz="1050" b="0" noProof="0" dirty="0" err="1">
                          <a:solidFill>
                            <a:schemeClr val="bg1"/>
                          </a:solidFill>
                        </a:rPr>
                        <a:t>Softwiring</a:t>
                      </a:r>
                      <a:endParaRPr lang="en-GB" sz="1050" b="0" noProof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706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3521549"/>
                  </a:ext>
                </a:extLst>
              </a:tr>
              <a:tr h="869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GB" sz="1050" b="0" i="0" noProof="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GB" sz="1050" b="0" i="0" noProof="0" dirty="0" err="1">
                          <a:solidFill>
                            <a:schemeClr val="bg1"/>
                          </a:solidFill>
                        </a:rPr>
                        <a:t>Ledelse</a:t>
                      </a:r>
                      <a:endParaRPr lang="en-GB" sz="1050" b="0" i="0" noProof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706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US" sz="105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US" sz="105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US" sz="105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US" sz="105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76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GB" sz="1050" b="0" i="0" noProof="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GB" sz="1050" b="0" i="0" noProof="0" dirty="0" err="1">
                          <a:solidFill>
                            <a:schemeClr val="bg1"/>
                          </a:solidFill>
                        </a:rPr>
                        <a:t>Mellemledere</a:t>
                      </a:r>
                      <a:endParaRPr lang="en-GB" sz="1050" b="0" i="0" noProof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706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US" sz="105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US" sz="105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US" sz="105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US" sz="105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195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GB" sz="1050" b="0" i="0" noProof="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GB" sz="1050" b="0" i="0" noProof="0" dirty="0" err="1">
                          <a:solidFill>
                            <a:schemeClr val="bg1"/>
                          </a:solidFill>
                        </a:rPr>
                        <a:t>Medarbejdere</a:t>
                      </a:r>
                      <a:endParaRPr lang="en-GB" sz="1050" b="0" i="0" noProof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706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US" sz="105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US" sz="105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US" sz="105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US" sz="105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5037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GB" sz="1050" b="0" i="0" noProof="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GB" sz="1050" b="0" i="0" noProof="0" dirty="0" err="1">
                          <a:solidFill>
                            <a:schemeClr val="bg1"/>
                          </a:solidFill>
                        </a:rPr>
                        <a:t>Afdelinger</a:t>
                      </a:r>
                      <a:r>
                        <a:rPr lang="en-GB" sz="1050" b="0" i="0" noProof="0" dirty="0">
                          <a:solidFill>
                            <a:schemeClr val="bg1"/>
                          </a:solidFill>
                        </a:rPr>
                        <a:t> / </a:t>
                      </a:r>
                      <a:r>
                        <a:rPr lang="en-GB" sz="1050" b="0" i="0" noProof="0" dirty="0" err="1">
                          <a:solidFill>
                            <a:schemeClr val="bg1"/>
                          </a:solidFill>
                        </a:rPr>
                        <a:t>funktioner</a:t>
                      </a:r>
                      <a:endParaRPr lang="en-GB" sz="1050" b="0" i="0" noProof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706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US" sz="105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US" sz="105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US" sz="105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US" sz="105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" name="Tekstfelt 11">
            <a:extLst>
              <a:ext uri="{FF2B5EF4-FFF2-40B4-BE49-F238E27FC236}">
                <a16:creationId xmlns:a16="http://schemas.microsoft.com/office/drawing/2014/main" id="{F8527047-02CD-B34B-84B2-A0588DB4C5AE}"/>
              </a:ext>
            </a:extLst>
          </p:cNvPr>
          <p:cNvSpPr txBox="1"/>
          <p:nvPr/>
        </p:nvSpPr>
        <p:spPr>
          <a:xfrm>
            <a:off x="494775" y="552731"/>
            <a:ext cx="94853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0" cap="none" spc="300" normalizeH="0" baseline="0" noProof="0" dirty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 panose="020B0504020202020204" pitchFamily="34" charset="0"/>
              </a:rPr>
              <a:t>CORPORATE ENGAGEMENT PLANNING I </a:t>
            </a:r>
            <a:r>
              <a:rPr kumimoji="0" lang="en-GB" sz="1400" b="0" i="0" u="none" strike="noStrike" kern="0" cap="none" spc="300" normalizeH="0" baseline="0" noProof="0" dirty="0">
                <a:ln>
                  <a:noFill/>
                </a:ln>
                <a:solidFill>
                  <a:srgbClr val="D77621"/>
                </a:solidFill>
                <a:effectLst/>
                <a:uLnTx/>
                <a:uFillTx/>
                <a:latin typeface="Avenir Next LT Pro" panose="020B0504020202020204" pitchFamily="34" charset="0"/>
              </a:rPr>
              <a:t>TEMPLATE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07EEEDE3-A6D7-CC45-8979-96EB021A5D0E}"/>
              </a:ext>
            </a:extLst>
          </p:cNvPr>
          <p:cNvSpPr txBox="1"/>
          <p:nvPr/>
        </p:nvSpPr>
        <p:spPr>
          <a:xfrm>
            <a:off x="388839" y="6318549"/>
            <a:ext cx="43561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</a:rPr>
              <a:t>Corporate Engagement Planning Template. TANIA ELLIS – The Social Business Company® </a:t>
            </a:r>
          </a:p>
        </p:txBody>
      </p:sp>
    </p:spTree>
    <p:extLst>
      <p:ext uri="{BB962C8B-B14F-4D97-AF65-F5344CB8AC3E}">
        <p14:creationId xmlns:p14="http://schemas.microsoft.com/office/powerpoint/2010/main" val="1208854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53</Words>
  <Application>Microsoft Office PowerPoint</Application>
  <PresentationFormat>Widescreen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Marina Kahle</dc:creator>
  <cp:lastModifiedBy>Marina Kahle</cp:lastModifiedBy>
  <cp:revision>3</cp:revision>
  <dcterms:created xsi:type="dcterms:W3CDTF">2021-10-04T09:36:24Z</dcterms:created>
  <dcterms:modified xsi:type="dcterms:W3CDTF">2021-10-04T12:59:31Z</dcterms:modified>
</cp:coreProperties>
</file>