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21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14393-F420-4F9E-92C0-36F047B6EC83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7C808-0601-4C42-A101-574A744227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02989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74650" y="479425"/>
            <a:ext cx="2500313" cy="1408113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2386728"/>
            <a:ext cx="5486400" cy="6092175"/>
          </a:xfrm>
        </p:spPr>
        <p:txBody>
          <a:bodyPr/>
          <a:lstStyle/>
          <a:p>
            <a:endParaRPr lang="da-DK" sz="110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0C38-5E16-4A44-B486-FF0434B89BEB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9738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9CB71-99DF-4598-844F-20F75C52C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CA207F-85E0-4591-AC85-578F35C44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ACDB8-E0C5-4481-9996-00BED504D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5CA09-6381-4655-8957-F59471A2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04D0D-0A09-473F-952A-58904FD1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0848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81C65-5008-4F04-8581-8F065CB25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4E4339-042E-4296-BC4A-D8DF0E92F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A3376-C5C7-49CB-9CAA-243DA247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FB26B-BCEA-42F5-946E-00FE693E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F2FA9-4BB1-476A-BFE4-5F83714B5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01292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D92705-F101-4D03-878C-91BAAF5DB1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E87B11-929B-45E7-885F-2ACBA5695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1580E-A4F9-4206-BCD4-2D87E214D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67478-69BF-4CC1-9EF4-2B9B7C028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9D5BA-8AFD-4ECF-9AD4-CAF14852A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11064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612620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07B39-BB2B-4161-960A-72F7783A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DDE43-566D-41D0-B157-5FAC19A7B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9A328-B8F9-44D0-9C2E-7E71BE3DB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7973E-6787-4D97-B3BE-023B58F78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883BC-89B2-4C0A-8603-16B9F91F2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1734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64536-5B40-4BAD-BCEC-FE25F567A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D78D6B-2E7A-4C04-8D9C-27C0AB52F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61B30-5BBF-4B24-868A-79536042B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96220-27AB-40D4-8CFC-37AF66F7E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04FF0-E788-45B6-9870-F46D1E307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7520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6C871-5995-44E1-B1C6-2D87484D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BC8F2-BABA-4B3A-9E7B-710D8AA754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3B095-2C20-400C-9148-2BE5118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581391-37DF-475F-8EB4-DFCE12EE6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19AC5-383A-4197-8920-4DA26E392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C7CEE3-87B9-4366-A14A-837E424BB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97482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A4B37-F958-42B6-A373-1A964B4B3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73FFD-E318-40B6-ACBA-98ECC241F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4251A-85CB-42B6-B6B0-5E4DFCCF6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25D070-8B0D-410C-B5A0-6FA5383DA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322B0-09F7-437C-9D47-201FD6C2A2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46F8E4-78A2-4ED3-AC15-558531778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DA034C-8A09-414B-AFE4-0D3FA2BF0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1BDAB8-46C7-4914-9C07-7036AA083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6528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4D3BE-0503-486A-A6BD-6AB024BF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6D3ECB-6F9A-40B7-8CE4-BAD3EDDA2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EF9446-2996-48E3-95A4-119EF8987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C50AB9-C851-44A4-B5EE-3F2E16010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2717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AD91F8-5A7F-49D5-B523-8F38891D3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99200-D1A2-47F1-94CF-3E1426D84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A05087-6211-49C9-99F4-A79DDF748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7693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5B96E-E85A-4ADB-9215-33E847DE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ACB1E-924E-41E5-9B9F-97847E2F1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EECC9-A8A5-446B-A874-84D26E3E3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4DA697-4F32-45E1-9418-562A600FA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515C5-51CD-4C4E-A7FE-5DC3C8023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A9FF1-F2E6-41E5-A4A7-2FEF220EB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89190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8BC1A-5642-4966-853F-E21A0BCB8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CFBE59-B7B4-42C2-ACA8-79625104B4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3AA64-3539-49A4-9AF8-13B6DF9439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AE7E6-3496-4D50-914D-4B436900E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40504-C38A-43DF-9694-6BADDF6E9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5677A-6F9B-45CF-A385-7BD392AD4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11555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7C981A-FD3C-402C-93B5-8D2B540E9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5C7904-2C8C-479C-AFC5-8583C5D97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21A06-4DA2-4BBF-BC90-AF9D861353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54AF9-54DF-4514-A575-EFBB9A1128AC}" type="datetimeFigureOut">
              <a:rPr lang="LID4096" smtClean="0"/>
              <a:t>09/23/2021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276E0-45B9-47FD-9221-3D398D0707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8072C-CE86-468D-92B4-535DF64BC0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63B4A-C59B-45D2-9463-00B605EB2EE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61298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1031">
            <a:extLst>
              <a:ext uri="{FF2B5EF4-FFF2-40B4-BE49-F238E27FC236}">
                <a16:creationId xmlns:a16="http://schemas.microsoft.com/office/drawing/2014/main" id="{D89712B5-9280-45A3-9453-D48732327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3468" y="3775900"/>
            <a:ext cx="2132870" cy="1967581"/>
          </a:xfrm>
          <a:prstGeom prst="rect">
            <a:avLst/>
          </a:prstGeom>
          <a:solidFill>
            <a:srgbClr val="BAA39F"/>
          </a:solidFill>
          <a:ln w="9525">
            <a:solidFill>
              <a:srgbClr val="58585A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     </a:t>
            </a:r>
          </a:p>
          <a:p>
            <a:pPr marL="0" marR="0" lvl="0" indent="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      </a:t>
            </a:r>
          </a:p>
          <a:p>
            <a:pPr marL="0" marR="0" lvl="0" indent="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l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6" name="Rectangle 1032">
            <a:extLst>
              <a:ext uri="{FF2B5EF4-FFF2-40B4-BE49-F238E27FC236}">
                <a16:creationId xmlns:a16="http://schemas.microsoft.com/office/drawing/2014/main" id="{FD5D5443-A4A8-47EF-8525-3A44CA8AA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3468" y="1771213"/>
            <a:ext cx="2132870" cy="1967581"/>
          </a:xfrm>
          <a:prstGeom prst="rect">
            <a:avLst/>
          </a:prstGeom>
          <a:solidFill>
            <a:srgbClr val="BAA39F"/>
          </a:solidFill>
          <a:ln w="9525">
            <a:solidFill>
              <a:srgbClr val="58585A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58585A">
                <a:alpha val="43000"/>
              </a:srgb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75E67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75E67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575E67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    </a:t>
            </a:r>
          </a:p>
          <a:p>
            <a:pPr marL="0" marR="0" lvl="0" indent="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75E67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75E67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75E67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75E67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ctr" defTabSz="4572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75E67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0D4AF35-52E4-4AEB-BA0B-DB8E1CAE1BF2}"/>
              </a:ext>
            </a:extLst>
          </p:cNvPr>
          <p:cNvGrpSpPr/>
          <p:nvPr/>
        </p:nvGrpSpPr>
        <p:grpSpPr>
          <a:xfrm>
            <a:off x="2704598" y="1576963"/>
            <a:ext cx="5883037" cy="4629619"/>
            <a:chOff x="4572891" y="953933"/>
            <a:chExt cx="6933797" cy="5431370"/>
          </a:xfrm>
        </p:grpSpPr>
        <p:sp>
          <p:nvSpPr>
            <p:cNvPr id="6" name="Rectangle 1027"/>
            <p:cNvSpPr>
              <a:spLocks noChangeArrowheads="1"/>
            </p:cNvSpPr>
            <p:nvPr/>
          </p:nvSpPr>
          <p:spPr bwMode="auto">
            <a:xfrm>
              <a:off x="7126860" y="6074247"/>
              <a:ext cx="3157474" cy="311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8585A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Organizational Propensity to Change</a:t>
              </a:r>
            </a:p>
          </p:txBody>
        </p:sp>
        <p:sp>
          <p:nvSpPr>
            <p:cNvPr id="7" name="Rectangle 1028"/>
            <p:cNvSpPr>
              <a:spLocks noChangeArrowheads="1"/>
            </p:cNvSpPr>
            <p:nvPr/>
          </p:nvSpPr>
          <p:spPr bwMode="auto">
            <a:xfrm>
              <a:off x="4572891" y="3147991"/>
              <a:ext cx="159203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8585A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Leadership </a:t>
              </a:r>
            </a:p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8585A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Change Capacity</a:t>
              </a:r>
            </a:p>
          </p:txBody>
        </p:sp>
        <p:sp>
          <p:nvSpPr>
            <p:cNvPr id="8" name="Rectangle 1029"/>
            <p:cNvSpPr>
              <a:spLocks noChangeArrowheads="1"/>
            </p:cNvSpPr>
            <p:nvPr/>
          </p:nvSpPr>
          <p:spPr bwMode="auto">
            <a:xfrm>
              <a:off x="5708567" y="6019139"/>
              <a:ext cx="536496" cy="311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8585A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Low</a:t>
              </a:r>
            </a:p>
          </p:txBody>
        </p:sp>
        <p:sp>
          <p:nvSpPr>
            <p:cNvPr id="9" name="Rectangle 1030"/>
            <p:cNvSpPr>
              <a:spLocks noChangeArrowheads="1"/>
            </p:cNvSpPr>
            <p:nvPr/>
          </p:nvSpPr>
          <p:spPr bwMode="auto">
            <a:xfrm>
              <a:off x="5518986" y="3614534"/>
              <a:ext cx="31019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  <p:sp>
          <p:nvSpPr>
            <p:cNvPr id="10" name="Rectangle 1031"/>
            <p:cNvSpPr>
              <a:spLocks noChangeArrowheads="1"/>
            </p:cNvSpPr>
            <p:nvPr/>
          </p:nvSpPr>
          <p:spPr bwMode="auto">
            <a:xfrm>
              <a:off x="6280180" y="3538334"/>
              <a:ext cx="2513819" cy="2308324"/>
            </a:xfrm>
            <a:prstGeom prst="rect">
              <a:avLst/>
            </a:prstGeom>
            <a:solidFill>
              <a:srgbClr val="BAA39F"/>
            </a:solidFill>
            <a:ln w="9525">
              <a:solidFill>
                <a:srgbClr val="58585A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  <a:p>
              <a:pPr marL="0" marR="0" lvl="0" indent="0" algn="l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  <a:p>
              <a:pPr marL="0" marR="0" lvl="0" indent="0" algn="l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     </a:t>
              </a:r>
            </a:p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      </a:t>
              </a:r>
            </a:p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  <a:p>
              <a:pPr marL="0" marR="0" lvl="0" indent="0" algn="l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  <a:p>
              <a:pPr marL="0" marR="0" lvl="0" indent="0" algn="l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  <a:p>
              <a:pPr marL="0" marR="0" lvl="0" indent="0" algn="l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  <p:sp>
          <p:nvSpPr>
            <p:cNvPr id="11" name="Rectangle 1032"/>
            <p:cNvSpPr>
              <a:spLocks noChangeArrowheads="1"/>
            </p:cNvSpPr>
            <p:nvPr/>
          </p:nvSpPr>
          <p:spPr bwMode="auto">
            <a:xfrm>
              <a:off x="6280180" y="1186478"/>
              <a:ext cx="2513819" cy="2308324"/>
            </a:xfrm>
            <a:prstGeom prst="rect">
              <a:avLst/>
            </a:prstGeom>
            <a:solidFill>
              <a:srgbClr val="BAA39F"/>
            </a:solidFill>
            <a:ln w="9525">
              <a:solidFill>
                <a:srgbClr val="58585A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srgbClr val="58585A">
                  <a:alpha val="43000"/>
                </a:srgbClr>
              </a:outerShdw>
            </a:effectLst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575E67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575E67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575E67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    </a:t>
              </a:r>
            </a:p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575E67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575E67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575E67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575E67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575E67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  <p:sp>
          <p:nvSpPr>
            <p:cNvPr id="14" name="Line 1035"/>
            <p:cNvSpPr>
              <a:spLocks noChangeShapeType="1"/>
            </p:cNvSpPr>
            <p:nvPr/>
          </p:nvSpPr>
          <p:spPr bwMode="auto">
            <a:xfrm>
              <a:off x="8793998" y="1175644"/>
              <a:ext cx="1588" cy="4680283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  <p:sp>
          <p:nvSpPr>
            <p:cNvPr id="15" name="Line 1036"/>
            <p:cNvSpPr>
              <a:spLocks noChangeShapeType="1"/>
            </p:cNvSpPr>
            <p:nvPr/>
          </p:nvSpPr>
          <p:spPr bwMode="auto">
            <a:xfrm>
              <a:off x="6280180" y="3522653"/>
              <a:ext cx="5226508" cy="1568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endParaRPr>
            </a:p>
          </p:txBody>
        </p:sp>
        <p:sp>
          <p:nvSpPr>
            <p:cNvPr id="16" name="Rectangle 1029"/>
            <p:cNvSpPr>
              <a:spLocks noChangeArrowheads="1"/>
            </p:cNvSpPr>
            <p:nvPr/>
          </p:nvSpPr>
          <p:spPr bwMode="auto">
            <a:xfrm>
              <a:off x="10768318" y="6039243"/>
              <a:ext cx="594481" cy="311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8585A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High</a:t>
              </a:r>
            </a:p>
          </p:txBody>
        </p:sp>
        <p:sp>
          <p:nvSpPr>
            <p:cNvPr id="17" name="Rectangle 1029"/>
            <p:cNvSpPr>
              <a:spLocks noChangeArrowheads="1"/>
            </p:cNvSpPr>
            <p:nvPr/>
          </p:nvSpPr>
          <p:spPr bwMode="auto">
            <a:xfrm>
              <a:off x="5383188" y="953933"/>
              <a:ext cx="594481" cy="311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8585A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High</a:t>
              </a:r>
            </a:p>
          </p:txBody>
        </p:sp>
        <p:cxnSp>
          <p:nvCxnSpPr>
            <p:cNvPr id="23" name="Lige forbindelse 22"/>
            <p:cNvCxnSpPr/>
            <p:nvPr/>
          </p:nvCxnSpPr>
          <p:spPr>
            <a:xfrm>
              <a:off x="6280179" y="5974392"/>
              <a:ext cx="5162052" cy="13387"/>
            </a:xfrm>
            <a:prstGeom prst="line">
              <a:avLst/>
            </a:prstGeom>
            <a:ln w="50800">
              <a:solidFill>
                <a:srgbClr val="6B819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Lige forbindelse 25"/>
            <p:cNvCxnSpPr/>
            <p:nvPr/>
          </p:nvCxnSpPr>
          <p:spPr>
            <a:xfrm flipV="1">
              <a:off x="6143307" y="1045358"/>
              <a:ext cx="1" cy="4801300"/>
            </a:xfrm>
            <a:prstGeom prst="line">
              <a:avLst/>
            </a:prstGeom>
            <a:ln w="50800">
              <a:solidFill>
                <a:srgbClr val="6B819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1028"/>
            <p:cNvSpPr>
              <a:spLocks noChangeArrowheads="1"/>
            </p:cNvSpPr>
            <p:nvPr/>
          </p:nvSpPr>
          <p:spPr bwMode="auto">
            <a:xfrm>
              <a:off x="6497340" y="2084499"/>
              <a:ext cx="189173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575E67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Ready for learning</a:t>
              </a:r>
            </a:p>
          </p:txBody>
        </p:sp>
        <p:sp>
          <p:nvSpPr>
            <p:cNvPr id="32" name="Rectangle 1028"/>
            <p:cNvSpPr>
              <a:spLocks noChangeArrowheads="1"/>
            </p:cNvSpPr>
            <p:nvPr/>
          </p:nvSpPr>
          <p:spPr bwMode="auto">
            <a:xfrm>
              <a:off x="9149573" y="2095779"/>
              <a:ext cx="182081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575E67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Ready for change</a:t>
              </a:r>
            </a:p>
          </p:txBody>
        </p:sp>
        <p:sp>
          <p:nvSpPr>
            <p:cNvPr id="33" name="Rectangle 1028"/>
            <p:cNvSpPr>
              <a:spLocks noChangeArrowheads="1"/>
            </p:cNvSpPr>
            <p:nvPr/>
          </p:nvSpPr>
          <p:spPr bwMode="auto">
            <a:xfrm>
              <a:off x="6508507" y="4290965"/>
              <a:ext cx="205755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575E67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Ready for resistance</a:t>
              </a:r>
            </a:p>
          </p:txBody>
        </p:sp>
        <p:sp>
          <p:nvSpPr>
            <p:cNvPr id="34" name="Rectangle 1028"/>
            <p:cNvSpPr>
              <a:spLocks noChangeArrowheads="1"/>
            </p:cNvSpPr>
            <p:nvPr/>
          </p:nvSpPr>
          <p:spPr bwMode="auto">
            <a:xfrm>
              <a:off x="9023576" y="4290965"/>
              <a:ext cx="207281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4572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575E67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rPr>
                <a:t>Ready for frustration</a:t>
              </a:r>
            </a:p>
          </p:txBody>
        </p:sp>
      </p:grpSp>
      <p:sp>
        <p:nvSpPr>
          <p:cNvPr id="21" name="Tekstfelt 20"/>
          <p:cNvSpPr txBox="1"/>
          <p:nvPr/>
        </p:nvSpPr>
        <p:spPr>
          <a:xfrm>
            <a:off x="3133517" y="1085349"/>
            <a:ext cx="6305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6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cs typeface="Arial"/>
              </a:rPr>
              <a:t>CHANGE READINESS MATRIX | </a:t>
            </a:r>
            <a:r>
              <a:rPr kumimoji="0" lang="da-DK" sz="1400" b="0" i="0" u="none" strike="noStrike" kern="1200" cap="none" spc="600" normalizeH="0" baseline="0" noProof="0" dirty="0">
                <a:ln>
                  <a:noFill/>
                </a:ln>
                <a:solidFill>
                  <a:srgbClr val="D77621"/>
                </a:solidFill>
                <a:effectLst/>
                <a:uLnTx/>
                <a:uFillTx/>
                <a:latin typeface="Avenir Next LT Pro" panose="020B0504020202020204" pitchFamily="34" charset="0"/>
                <a:cs typeface="Arial"/>
              </a:rPr>
              <a:t>SKABELON</a:t>
            </a:r>
          </a:p>
        </p:txBody>
      </p:sp>
    </p:spTree>
    <p:extLst>
      <p:ext uri="{BB962C8B-B14F-4D97-AF65-F5344CB8AC3E}">
        <p14:creationId xmlns:p14="http://schemas.microsoft.com/office/powerpoint/2010/main" val="3005043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34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2</cp:revision>
  <dcterms:created xsi:type="dcterms:W3CDTF">2021-09-23T11:21:09Z</dcterms:created>
  <dcterms:modified xsi:type="dcterms:W3CDTF">2021-09-23T12:47:46Z</dcterms:modified>
</cp:coreProperties>
</file>