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164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0B658-BAD9-4F5D-80BA-E4489CFC1708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01572-4477-453C-BDBA-0F48EBAEC25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4108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4119563" y="661988"/>
            <a:ext cx="2501900" cy="14081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254878" y="58745"/>
            <a:ext cx="6366040" cy="9148324"/>
          </a:xfrm>
        </p:spPr>
        <p:txBody>
          <a:bodyPr/>
          <a:lstStyle/>
          <a:p>
            <a:endParaRPr lang="da-DK" sz="11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F0C38-5E16-4A44-B486-FF0434B89BE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5866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7C9AD-5A24-4966-8647-58A641D5A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777A98-A863-4254-B288-4B808EA1C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EC11A-3C74-4A4A-8806-FFF12ED94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09F37-2A68-4CEA-B64E-9F1447E4E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4ACF5-AD86-42A4-81E5-D45DF6AC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93827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ACA18-DFE9-4B9D-8BCB-2EEB44425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A683A-7FFF-4B9B-86BA-8045CA8B2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A0C3E-85C8-4074-90C8-EB0F38CA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97974-30C6-4F1B-84D2-40DBA3420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FE0FE-B118-47F2-B493-86EB80A4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21339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55D9A3-3CCF-47C3-8D72-1DD065FFA9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4B0BF-1FBA-445F-B792-6F8C88863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CC5CF-D3ED-49B2-AA09-FD740B9B7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7120A-92D7-43FA-8A60-3CCF293F9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98C44-8EB6-48A2-8728-64E682CE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69945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418311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D7FFA-B9C9-4ECA-A2A9-F4792EC98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6F966-8AA2-40EA-A006-7FFEC0EA7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738F8-32CB-408D-8551-7920ED477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E1A43-36BE-40FE-862A-9112CFA12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9F7FE-CC61-477D-ABBE-D67386DD1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1931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D1D32-3C63-45EB-9A3E-CA9F07912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EFC79-7B1D-4F72-921C-CBCB81005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12584-7B6E-4B67-B44C-A61A6357D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F52AA-0E5F-499D-84E2-CEDEB293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36C65-C78A-4B88-95E5-47F154E4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3333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559EC-7F49-416A-956B-34CC26D04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68B0F-07DE-42CF-9F86-9CA5BBB3A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39FC9-5014-44E8-8B30-0C40A0986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002DD-5FDA-4139-9DC7-8D331E74D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CD20C-5D2A-43EA-BA27-76F36F319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86924-7672-47AC-8147-EBD45E81D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5840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5F25B-9E8A-4194-92B3-88238F983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E6B6-0660-44D6-B9E1-EA1B3A469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3E547-DC71-44D5-889D-6C6FA583F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09C7E3-9F3A-48DC-AE50-5E245914D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6677B5-DEED-4AA2-90A8-EEA9A08E3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05C924-D763-430C-8327-28CAD06BC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B5DE0-7C58-41D5-A4DE-5F20FE443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123FF5-9553-4A8E-AFE1-7F4E13918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2756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A3ACC-9489-4CF7-A4EC-19162E21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27FB81-7017-45FF-9966-FD866C78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E7D48-D119-41E7-A88C-99A85F657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A88669-66F3-4BA7-B644-678538E4B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237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EE4C0B-50AA-4867-B1F3-42F7C5C10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0EBC29-AA7D-437D-8F85-150DC133C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9C367-6AC0-4BB7-814C-239B3F9E8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3931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91C94-9C52-4A2D-9ACF-96E88CD6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E69E1-5908-41E5-8968-FD07A382F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87552-D6E5-4474-A6F9-3690BA228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29EC2-6328-410A-A5D3-A990AE2BB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FD9F7-B1F6-449E-ACFA-10160397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0B5DC-786F-4F91-BC61-4807A6B3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9618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C1EEF-CFE9-45FE-AFD0-D993B0D5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198F24-6AB0-4E81-9231-5BF658E778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EEF543-EC37-480B-B795-2A406764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FC26E-1BB8-4FDF-A292-DACABFB9B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432A5-E751-4A51-84F8-151E50865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C6EBB-1CE3-44BB-81D8-0D2C31D2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454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5215D3-FCF7-4031-A199-3E2C7BBC6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7E8CF-194C-4BD3-AAE1-3829D433D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0D8DD-361D-4C01-BC66-018D615DF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F3ECE-F74D-4BF6-894E-12B69C3E0EA4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A28C8-277B-4549-AB54-56E0F2382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569CC-3BB7-4ABB-8166-03F62627C9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9919C-45C6-4B7D-93C1-46782F9EDB0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5162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027">
            <a:extLst>
              <a:ext uri="{FF2B5EF4-FFF2-40B4-BE49-F238E27FC236}">
                <a16:creationId xmlns:a16="http://schemas.microsoft.com/office/drawing/2014/main" id="{30AD7527-8BD2-D549-87A7-2451FE648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2644" y="5717412"/>
            <a:ext cx="763414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GB" sz="1350" dirty="0">
                <a:solidFill>
                  <a:srgbClr val="374D62"/>
                </a:solidFill>
                <a:latin typeface="Avenir Book" panose="02000503020000020003" pitchFamily="2" charset="0"/>
              </a:rPr>
              <a:t>Interest</a:t>
            </a:r>
          </a:p>
        </p:txBody>
      </p:sp>
      <p:sp>
        <p:nvSpPr>
          <p:cNvPr id="45" name="Rectangle 1028">
            <a:extLst>
              <a:ext uri="{FF2B5EF4-FFF2-40B4-BE49-F238E27FC236}">
                <a16:creationId xmlns:a16="http://schemas.microsoft.com/office/drawing/2014/main" id="{CB80F717-6E42-A140-940F-789FF9966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4887" y="3641154"/>
            <a:ext cx="665568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350" dirty="0">
                <a:solidFill>
                  <a:srgbClr val="374D62"/>
                </a:solidFill>
                <a:latin typeface="Avenir Book" panose="02000503020000020003" pitchFamily="2" charset="0"/>
              </a:rPr>
              <a:t>Power</a:t>
            </a:r>
          </a:p>
        </p:txBody>
      </p:sp>
      <p:sp>
        <p:nvSpPr>
          <p:cNvPr id="46" name="Rectangle 1029">
            <a:extLst>
              <a:ext uri="{FF2B5EF4-FFF2-40B4-BE49-F238E27FC236}">
                <a16:creationId xmlns:a16="http://schemas.microsoft.com/office/drawing/2014/main" id="{23E5258C-6CCD-D741-9CFB-B990FA417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925" y="5686108"/>
            <a:ext cx="429926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050" dirty="0">
                <a:solidFill>
                  <a:srgbClr val="374D62"/>
                </a:solidFill>
                <a:latin typeface="Avenir Book" panose="02000503020000020003" pitchFamily="2" charset="0"/>
              </a:rPr>
              <a:t>Low</a:t>
            </a:r>
          </a:p>
        </p:txBody>
      </p:sp>
      <p:sp>
        <p:nvSpPr>
          <p:cNvPr id="47" name="Rectangle 1030">
            <a:extLst>
              <a:ext uri="{FF2B5EF4-FFF2-40B4-BE49-F238E27FC236}">
                <a16:creationId xmlns:a16="http://schemas.microsoft.com/office/drawing/2014/main" id="{D9985D64-4C8C-0545-B57E-0D2762227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516" y="3882654"/>
            <a:ext cx="232648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endParaRPr lang="da-DK" sz="1350">
              <a:solidFill>
                <a:srgbClr val="58585A"/>
              </a:solidFill>
              <a:latin typeface="Avenir Book" panose="02000503020000020003" pitchFamily="2" charset="0"/>
            </a:endParaRPr>
          </a:p>
        </p:txBody>
      </p:sp>
      <p:sp>
        <p:nvSpPr>
          <p:cNvPr id="48" name="Rectangle 1031">
            <a:extLst>
              <a:ext uri="{FF2B5EF4-FFF2-40B4-BE49-F238E27FC236}">
                <a16:creationId xmlns:a16="http://schemas.microsoft.com/office/drawing/2014/main" id="{B037B3D2-2536-E442-A4BC-093BCB059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2412" y="3825504"/>
            <a:ext cx="1885364" cy="1754326"/>
          </a:xfrm>
          <a:prstGeom prst="rect">
            <a:avLst/>
          </a:prstGeom>
          <a:solidFill>
            <a:srgbClr val="5B7065"/>
          </a:solidFill>
          <a:ln w="9525">
            <a:solidFill>
              <a:srgbClr val="58585A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eaLnBrk="0" hangingPunct="0"/>
            <a:r>
              <a:rPr lang="da-DK" sz="1350" dirty="0">
                <a:solidFill>
                  <a:schemeClr val="bg1"/>
                </a:solidFill>
                <a:latin typeface="Avenir Book" panose="02000503020000020003" pitchFamily="2" charset="0"/>
              </a:rPr>
              <a:t>     </a:t>
            </a:r>
          </a:p>
          <a:p>
            <a:pPr algn="ctr" eaLnBrk="0" hangingPunct="0"/>
            <a:r>
              <a:rPr lang="da-DK" sz="1350" dirty="0">
                <a:solidFill>
                  <a:schemeClr val="bg1"/>
                </a:solidFill>
                <a:latin typeface="Avenir Book" panose="02000503020000020003" pitchFamily="2" charset="0"/>
              </a:rPr>
              <a:t>      </a:t>
            </a:r>
          </a:p>
          <a:p>
            <a:pPr algn="ctr"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49" name="Rectangle 1032">
            <a:extLst>
              <a:ext uri="{FF2B5EF4-FFF2-40B4-BE49-F238E27FC236}">
                <a16:creationId xmlns:a16="http://schemas.microsoft.com/office/drawing/2014/main" id="{FEC3BB72-41FA-5A44-ACCD-53AFBC11C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2412" y="2061613"/>
            <a:ext cx="1885364" cy="1708160"/>
          </a:xfrm>
          <a:prstGeom prst="rect">
            <a:avLst/>
          </a:prstGeom>
          <a:solidFill>
            <a:srgbClr val="5B7065"/>
          </a:solidFill>
          <a:ln w="9525">
            <a:solidFill>
              <a:srgbClr val="58585A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58585A">
                <a:alpha val="43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en-GB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en-GB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r>
              <a:rPr lang="en-GB" sz="1350" dirty="0">
                <a:solidFill>
                  <a:schemeClr val="bg1"/>
                </a:solidFill>
                <a:latin typeface="Avenir Book" panose="02000503020000020003" pitchFamily="2" charset="0"/>
              </a:rPr>
              <a:t>    </a:t>
            </a:r>
          </a:p>
          <a:p>
            <a:pPr algn="ctr" eaLnBrk="0" hangingPunct="0"/>
            <a:r>
              <a:rPr lang="en-GB" sz="1350" dirty="0">
                <a:solidFill>
                  <a:schemeClr val="bg1"/>
                </a:solidFill>
                <a:latin typeface="Avenir Book" panose="02000503020000020003" pitchFamily="2" charset="0"/>
              </a:rPr>
              <a:t>Latents</a:t>
            </a:r>
          </a:p>
          <a:p>
            <a:pPr algn="ctr" eaLnBrk="0" hangingPunct="0"/>
            <a:r>
              <a:rPr lang="en-GB" sz="1050" i="1" dirty="0">
                <a:solidFill>
                  <a:schemeClr val="bg1"/>
                </a:solidFill>
                <a:latin typeface="Avenir Book" panose="02000503020000020003" pitchFamily="2" charset="0"/>
              </a:rPr>
              <a:t>Keep satisfied</a:t>
            </a:r>
          </a:p>
          <a:p>
            <a:pPr algn="ctr" eaLnBrk="0" hangingPunct="0"/>
            <a:endParaRPr lang="en-GB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en-GB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en-GB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50" name="Rectangle 1033">
            <a:extLst>
              <a:ext uri="{FF2B5EF4-FFF2-40B4-BE49-F238E27FC236}">
                <a16:creationId xmlns:a16="http://schemas.microsoft.com/office/drawing/2014/main" id="{75351EC9-45F0-3048-9576-FBFA9C0E9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8966" y="2061612"/>
            <a:ext cx="1901700" cy="1754326"/>
          </a:xfrm>
          <a:prstGeom prst="rect">
            <a:avLst/>
          </a:prstGeom>
          <a:solidFill>
            <a:srgbClr val="5B7065"/>
          </a:solidFill>
          <a:ln w="9525">
            <a:solidFill>
              <a:srgbClr val="58585A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58585A">
                <a:alpha val="43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en-GB" sz="135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en-GB" sz="135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r>
              <a:rPr lang="en-GB" sz="1350">
                <a:solidFill>
                  <a:schemeClr val="bg1"/>
                </a:solidFill>
                <a:latin typeface="Avenir Book" panose="02000503020000020003" pitchFamily="2" charset="0"/>
              </a:rPr>
              <a:t>     </a:t>
            </a:r>
          </a:p>
          <a:p>
            <a:pPr algn="ctr" eaLnBrk="0" hangingPunct="0"/>
            <a:r>
              <a:rPr lang="en-GB" sz="1350">
                <a:solidFill>
                  <a:schemeClr val="bg1"/>
                </a:solidFill>
                <a:latin typeface="Avenir Book" panose="02000503020000020003" pitchFamily="2" charset="0"/>
              </a:rPr>
              <a:t> </a:t>
            </a:r>
          </a:p>
          <a:p>
            <a:pPr algn="ctr" eaLnBrk="0" hangingPunct="0"/>
            <a:endParaRPr lang="en-GB" sz="135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en-GB" sz="135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en-GB" sz="135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en-GB" sz="135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51" name="Rectangle 1034">
            <a:extLst>
              <a:ext uri="{FF2B5EF4-FFF2-40B4-BE49-F238E27FC236}">
                <a16:creationId xmlns:a16="http://schemas.microsoft.com/office/drawing/2014/main" id="{1D65A5F5-11D8-4A42-A111-524638D1E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8966" y="3825504"/>
            <a:ext cx="1901700" cy="1754326"/>
          </a:xfrm>
          <a:prstGeom prst="rect">
            <a:avLst/>
          </a:prstGeom>
          <a:solidFill>
            <a:srgbClr val="5B7065"/>
          </a:solidFill>
          <a:ln w="9525">
            <a:solidFill>
              <a:srgbClr val="58585A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58585A">
                <a:alpha val="43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r>
              <a:rPr lang="da-DK" sz="1350" dirty="0">
                <a:solidFill>
                  <a:schemeClr val="bg1"/>
                </a:solidFill>
                <a:latin typeface="Avenir Book" panose="02000503020000020003" pitchFamily="2" charset="0"/>
              </a:rPr>
              <a:t> </a:t>
            </a:r>
          </a:p>
          <a:p>
            <a:pPr algn="ctr"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r>
              <a:rPr lang="da-DK" sz="1350" dirty="0">
                <a:solidFill>
                  <a:schemeClr val="bg1"/>
                </a:solidFill>
                <a:latin typeface="Avenir Book" panose="02000503020000020003" pitchFamily="2" charset="0"/>
              </a:rPr>
              <a:t>        </a:t>
            </a:r>
          </a:p>
          <a:p>
            <a:pPr algn="ctr"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endParaRPr lang="da-DK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52" name="Line 1035">
            <a:extLst>
              <a:ext uri="{FF2B5EF4-FFF2-40B4-BE49-F238E27FC236}">
                <a16:creationId xmlns:a16="http://schemas.microsoft.com/office/drawing/2014/main" id="{D944DB90-5C0D-CD4B-8A69-A8004C3BD2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7775" y="2061613"/>
            <a:ext cx="1191" cy="35102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none" w="med" len="med"/>
            <a:tailEnd type="non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350">
              <a:solidFill>
                <a:srgbClr val="58585A"/>
              </a:solidFill>
              <a:latin typeface="Avenir Book" panose="02000503020000020003" pitchFamily="2" charset="0"/>
            </a:endParaRPr>
          </a:p>
        </p:txBody>
      </p:sp>
      <p:sp>
        <p:nvSpPr>
          <p:cNvPr id="53" name="Line 1036">
            <a:extLst>
              <a:ext uri="{FF2B5EF4-FFF2-40B4-BE49-F238E27FC236}">
                <a16:creationId xmlns:a16="http://schemas.microsoft.com/office/drawing/2014/main" id="{124B9E57-76CF-9341-BD25-F8BCC27C0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2412" y="3813745"/>
            <a:ext cx="3788255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none" w="med" len="med"/>
            <a:tailEnd type="non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350">
              <a:solidFill>
                <a:srgbClr val="58585A"/>
              </a:solidFill>
              <a:latin typeface="Avenir Book" panose="02000503020000020003" pitchFamily="2" charset="0"/>
            </a:endParaRPr>
          </a:p>
        </p:txBody>
      </p:sp>
      <p:sp>
        <p:nvSpPr>
          <p:cNvPr id="54" name="Rectangle 1029">
            <a:extLst>
              <a:ext uri="{FF2B5EF4-FFF2-40B4-BE49-F238E27FC236}">
                <a16:creationId xmlns:a16="http://schemas.microsoft.com/office/drawing/2014/main" id="{1820C1AA-5CFE-DD44-982F-99E34A408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5643" y="5701186"/>
            <a:ext cx="471604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050" dirty="0">
                <a:solidFill>
                  <a:srgbClr val="374D62"/>
                </a:solidFill>
                <a:latin typeface="Avenir Book" panose="02000503020000020003" pitchFamily="2" charset="0"/>
              </a:rPr>
              <a:t>High</a:t>
            </a:r>
          </a:p>
        </p:txBody>
      </p:sp>
      <p:sp>
        <p:nvSpPr>
          <p:cNvPr id="55" name="Rectangle 1029">
            <a:extLst>
              <a:ext uri="{FF2B5EF4-FFF2-40B4-BE49-F238E27FC236}">
                <a16:creationId xmlns:a16="http://schemas.microsoft.com/office/drawing/2014/main" id="{3BF82254-1F21-DC4D-8739-12721ACBC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5341" y="1899625"/>
            <a:ext cx="471604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050" dirty="0">
                <a:solidFill>
                  <a:srgbClr val="374D62"/>
                </a:solidFill>
                <a:latin typeface="Avenir Book" panose="02000503020000020003" pitchFamily="2" charset="0"/>
              </a:rPr>
              <a:t>High</a:t>
            </a:r>
          </a:p>
        </p:txBody>
      </p: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46551364-786F-3D48-B97C-34A1E3ED99E6}"/>
              </a:ext>
            </a:extLst>
          </p:cNvPr>
          <p:cNvCxnSpPr/>
          <p:nvPr/>
        </p:nvCxnSpPr>
        <p:spPr>
          <a:xfrm>
            <a:off x="5192411" y="5652549"/>
            <a:ext cx="3871539" cy="10040"/>
          </a:xfrm>
          <a:prstGeom prst="line">
            <a:avLst/>
          </a:prstGeom>
          <a:ln w="50800">
            <a:solidFill>
              <a:srgbClr val="5B706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150D455F-CA7F-D441-910C-E4F29A7EA51B}"/>
              </a:ext>
            </a:extLst>
          </p:cNvPr>
          <p:cNvCxnSpPr/>
          <p:nvPr/>
        </p:nvCxnSpPr>
        <p:spPr>
          <a:xfrm flipV="1">
            <a:off x="5089757" y="1955773"/>
            <a:ext cx="1" cy="3600975"/>
          </a:xfrm>
          <a:prstGeom prst="line">
            <a:avLst/>
          </a:prstGeom>
          <a:ln w="50800">
            <a:solidFill>
              <a:srgbClr val="5B706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 1028">
            <a:extLst>
              <a:ext uri="{FF2B5EF4-FFF2-40B4-BE49-F238E27FC236}">
                <a16:creationId xmlns:a16="http://schemas.microsoft.com/office/drawing/2014/main" id="{E7138F94-33CB-F442-BE1E-95C3E4347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8838" y="2671019"/>
            <a:ext cx="11368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350" dirty="0">
                <a:solidFill>
                  <a:schemeClr val="bg1"/>
                </a:solidFill>
                <a:latin typeface="Avenir Book" panose="02000503020000020003" pitchFamily="2" charset="0"/>
              </a:rPr>
              <a:t>Promoters</a:t>
            </a:r>
          </a:p>
          <a:p>
            <a:pPr algn="ctr" eaLnBrk="0" hangingPunct="0"/>
            <a:r>
              <a:rPr lang="en-GB" sz="1050" i="1" dirty="0">
                <a:solidFill>
                  <a:schemeClr val="bg1"/>
                </a:solidFill>
                <a:latin typeface="Avenir Book" panose="02000503020000020003" pitchFamily="2" charset="0"/>
              </a:rPr>
              <a:t>Manage closely</a:t>
            </a:r>
          </a:p>
        </p:txBody>
      </p:sp>
      <p:sp>
        <p:nvSpPr>
          <p:cNvPr id="59" name="Rectangle 1028">
            <a:extLst>
              <a:ext uri="{FF2B5EF4-FFF2-40B4-BE49-F238E27FC236}">
                <a16:creationId xmlns:a16="http://schemas.microsoft.com/office/drawing/2014/main" id="{A0D18B7B-6BD1-3D47-AF30-8D1D94429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256" y="4389979"/>
            <a:ext cx="10245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350" dirty="0" err="1">
                <a:solidFill>
                  <a:schemeClr val="bg1"/>
                </a:solidFill>
                <a:latin typeface="Avenir Book" panose="02000503020000020003" pitchFamily="2" charset="0"/>
              </a:rPr>
              <a:t>Apathetics</a:t>
            </a:r>
            <a:endParaRPr lang="en-GB" sz="1350" dirty="0">
              <a:solidFill>
                <a:schemeClr val="bg1"/>
              </a:solidFill>
              <a:latin typeface="Avenir Book" panose="02000503020000020003" pitchFamily="2" charset="0"/>
            </a:endParaRPr>
          </a:p>
          <a:p>
            <a:pPr algn="ctr" eaLnBrk="0" hangingPunct="0"/>
            <a:r>
              <a:rPr lang="en-GB" sz="1050" i="1" dirty="0">
                <a:solidFill>
                  <a:schemeClr val="bg1"/>
                </a:solidFill>
                <a:latin typeface="Avenir Book" panose="02000503020000020003" pitchFamily="2" charset="0"/>
              </a:rPr>
              <a:t>Monitor</a:t>
            </a:r>
          </a:p>
        </p:txBody>
      </p:sp>
      <p:sp>
        <p:nvSpPr>
          <p:cNvPr id="60" name="Rectangle 1028">
            <a:extLst>
              <a:ext uri="{FF2B5EF4-FFF2-40B4-BE49-F238E27FC236}">
                <a16:creationId xmlns:a16="http://schemas.microsoft.com/office/drawing/2014/main" id="{D9163A6C-A9CF-1548-875D-126C3CE4C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509" y="4389979"/>
            <a:ext cx="1090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350" dirty="0">
                <a:solidFill>
                  <a:schemeClr val="bg1"/>
                </a:solidFill>
                <a:latin typeface="Avenir Book" panose="02000503020000020003" pitchFamily="2" charset="0"/>
              </a:rPr>
              <a:t>Defenders</a:t>
            </a:r>
          </a:p>
          <a:p>
            <a:pPr algn="ctr" eaLnBrk="0" hangingPunct="0"/>
            <a:r>
              <a:rPr lang="en-GB" sz="1050" i="1" dirty="0">
                <a:solidFill>
                  <a:schemeClr val="bg1"/>
                </a:solidFill>
                <a:latin typeface="Avenir Book" panose="02000503020000020003" pitchFamily="2" charset="0"/>
              </a:rPr>
              <a:t>Keep informed</a:t>
            </a:r>
          </a:p>
        </p:txBody>
      </p:sp>
      <p:sp>
        <p:nvSpPr>
          <p:cNvPr id="98" name="Tekstfelt 97">
            <a:extLst>
              <a:ext uri="{FF2B5EF4-FFF2-40B4-BE49-F238E27FC236}">
                <a16:creationId xmlns:a16="http://schemas.microsoft.com/office/drawing/2014/main" id="{621CE119-C495-8D4C-8D8E-A080FEDD3563}"/>
              </a:ext>
            </a:extLst>
          </p:cNvPr>
          <p:cNvSpPr txBox="1"/>
          <p:nvPr/>
        </p:nvSpPr>
        <p:spPr>
          <a:xfrm rot="5400000">
            <a:off x="7209169" y="3850759"/>
            <a:ext cx="387153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00" dirty="0" err="1">
                <a:solidFill>
                  <a:srgbClr val="374D62"/>
                </a:solidFill>
                <a:latin typeface="Avenir Book" panose="02000503020000020003" pitchFamily="2" charset="0"/>
              </a:rPr>
              <a:t>Generic</a:t>
            </a:r>
            <a:r>
              <a:rPr lang="da-DK" sz="700" dirty="0">
                <a:solidFill>
                  <a:srgbClr val="374D62"/>
                </a:solidFill>
                <a:latin typeface="Avenir Book" panose="02000503020000020003" pitchFamily="2" charset="0"/>
              </a:rPr>
              <a:t> model – </a:t>
            </a:r>
            <a:r>
              <a:rPr lang="da-DK" sz="700" dirty="0" err="1">
                <a:solidFill>
                  <a:srgbClr val="374D62"/>
                </a:solidFill>
                <a:latin typeface="Avenir Book" panose="02000503020000020003" pitchFamily="2" charset="0"/>
              </a:rPr>
              <a:t>no</a:t>
            </a:r>
            <a:r>
              <a:rPr lang="da-DK" sz="700" dirty="0">
                <a:solidFill>
                  <a:srgbClr val="374D62"/>
                </a:solidFill>
                <a:latin typeface="Avenir Book" panose="02000503020000020003" pitchFamily="2" charset="0"/>
              </a:rPr>
              <a:t> source </a:t>
            </a:r>
            <a:r>
              <a:rPr lang="da-DK" sz="700" dirty="0" err="1">
                <a:solidFill>
                  <a:srgbClr val="374D62"/>
                </a:solidFill>
                <a:latin typeface="Avenir Book" panose="02000503020000020003" pitchFamily="2" charset="0"/>
              </a:rPr>
              <a:t>available</a:t>
            </a:r>
            <a:endParaRPr lang="da-DK" sz="700" dirty="0">
              <a:solidFill>
                <a:srgbClr val="374D62"/>
              </a:solidFill>
              <a:latin typeface="Avenir Book" panose="02000503020000020003" pitchFamily="2" charset="0"/>
            </a:endParaRPr>
          </a:p>
        </p:txBody>
      </p:sp>
      <p:sp>
        <p:nvSpPr>
          <p:cNvPr id="63" name="Tekstfelt 96">
            <a:extLst>
              <a:ext uri="{FF2B5EF4-FFF2-40B4-BE49-F238E27FC236}">
                <a16:creationId xmlns:a16="http://schemas.microsoft.com/office/drawing/2014/main" id="{AB8507DC-D0BA-4771-94F1-2D10C261EE0F}"/>
              </a:ext>
            </a:extLst>
          </p:cNvPr>
          <p:cNvSpPr txBox="1"/>
          <p:nvPr/>
        </p:nvSpPr>
        <p:spPr>
          <a:xfrm>
            <a:off x="1008439" y="853800"/>
            <a:ext cx="6399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spc="300" dirty="0">
                <a:solidFill>
                  <a:srgbClr val="374D62"/>
                </a:solidFill>
                <a:latin typeface="Avenir Next LT Pro" panose="020B0504020202020204" pitchFamily="34" charset="0"/>
              </a:rPr>
              <a:t>STAKEHOLDER MAP </a:t>
            </a:r>
            <a:r>
              <a:rPr lang="en-GB" sz="1400" spc="300">
                <a:solidFill>
                  <a:srgbClr val="374D62"/>
                </a:solidFill>
                <a:latin typeface="Avenir Next LT Pro" panose="020B0504020202020204" pitchFamily="34" charset="0"/>
              </a:rPr>
              <a:t>I </a:t>
            </a:r>
            <a:r>
              <a:rPr lang="en-GB" sz="1400" spc="300">
                <a:solidFill>
                  <a:srgbClr val="D77621"/>
                </a:solidFill>
                <a:latin typeface="Avenir Next LT Pro" panose="020B0504020202020204" pitchFamily="34" charset="0"/>
              </a:rPr>
              <a:t>SKABELON</a:t>
            </a:r>
            <a:endParaRPr lang="en-GB" sz="1400" spc="3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83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2</cp:revision>
  <dcterms:created xsi:type="dcterms:W3CDTF">2021-09-30T12:32:36Z</dcterms:created>
  <dcterms:modified xsi:type="dcterms:W3CDTF">2021-09-30T12:34:11Z</dcterms:modified>
</cp:coreProperties>
</file>