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1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14393-F420-4F9E-92C0-36F047B6EC83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C808-0601-4C42-A101-574A744227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0298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CB71-99DF-4598-844F-20F75C52C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A207F-85E0-4591-AC85-578F35C44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ACDB8-E0C5-4481-9996-00BED50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5CA09-6381-4655-8957-F59471A2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04D0D-0A09-473F-952A-58904FD1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0848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1C65-5008-4F04-8581-8F065CB2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E4339-042E-4296-BC4A-D8DF0E92F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A3376-C5C7-49CB-9CAA-243DA247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FB26B-BCEA-42F5-946E-00FE693E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2FA9-4BB1-476A-BFE4-5F83714B5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0129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92705-F101-4D03-878C-91BAAF5DB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87B11-929B-45E7-885F-2ACBA5695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1580E-A4F9-4206-BCD4-2D87E214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7478-69BF-4CC1-9EF4-2B9B7C02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9D5BA-8AFD-4ECF-9AD4-CAF14852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1106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eneric SBCM basis slide_V2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0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7B39-BB2B-4161-960A-72F7783A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DDE43-566D-41D0-B157-5FAC19A7B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9A328-B8F9-44D0-9C2E-7E71BE3D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973E-6787-4D97-B3BE-023B58F7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883BC-89B2-4C0A-8603-16B9F91F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1734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64536-5B40-4BAD-BCEC-FE25F567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78D6B-2E7A-4C04-8D9C-27C0AB52F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61B30-5BBF-4B24-868A-79536042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96220-27AB-40D4-8CFC-37AF66F7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04FF0-E788-45B6-9870-F46D1E30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7520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6C871-5995-44E1-B1C6-2D87484D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BC8F2-BABA-4B3A-9E7B-710D8AA75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3B095-2C20-400C-9148-2BE5118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581391-37DF-475F-8EB4-DFCE12EE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19AC5-383A-4197-8920-4DA26E39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7CEE3-87B9-4366-A14A-837E424B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748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4B37-F958-42B6-A373-1A964B4B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73FFD-E318-40B6-ACBA-98ECC241F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4251A-85CB-42B6-B6B0-5E4DFCCF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5D070-8B0D-410C-B5A0-6FA5383DA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322B0-09F7-437C-9D47-201FD6C2A2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46F8E4-78A2-4ED3-AC15-55853177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DA034C-8A09-414B-AFE4-0D3FA2BF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BDAB8-46C7-4914-9C07-7036AA08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528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D3BE-0503-486A-A6BD-6AB024BF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D3ECB-6F9A-40B7-8CE4-BAD3EDDA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F9446-2996-48E3-95A4-119EF898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50AB9-C851-44A4-B5EE-3F2E1601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717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D91F8-5A7F-49D5-B523-8F38891D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99200-D1A2-47F1-94CF-3E1426D84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05087-6211-49C9-99F4-A79DDF7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69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5B96E-E85A-4ADB-9215-33E847DE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ACB1E-924E-41E5-9B9F-97847E2F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EECC9-A8A5-446B-A874-84D26E3E3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DA697-4F32-45E1-9418-562A600FA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515C5-51CD-4C4E-A7FE-5DC3C802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A9FF1-F2E6-41E5-A4A7-2FEF220E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8919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BC1A-5642-4966-853F-E21A0BCB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CFBE59-B7B4-42C2-ACA8-79625104B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3AA64-3539-49A4-9AF8-13B6DF943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AE7E6-3496-4D50-914D-4B436900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40504-C38A-43DF-9694-6BADDF6E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677A-6F9B-45CF-A385-7BD392AD4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155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C981A-FD3C-402C-93B5-8D2B540E9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C7904-2C8C-479C-AFC5-8583C5D97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21A06-4DA2-4BBF-BC90-AF9D86135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276E0-45B9-47FD-9221-3D398D070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8072C-CE86-468D-92B4-535DF64BC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612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frundet rektangel 3">
            <a:extLst>
              <a:ext uri="{FF2B5EF4-FFF2-40B4-BE49-F238E27FC236}">
                <a16:creationId xmlns:a16="http://schemas.microsoft.com/office/drawing/2014/main" id="{DD5508AB-616C-4FF9-8CD4-B9EC4C705573}"/>
              </a:ext>
            </a:extLst>
          </p:cNvPr>
          <p:cNvSpPr/>
          <p:nvPr/>
        </p:nvSpPr>
        <p:spPr>
          <a:xfrm>
            <a:off x="3472333" y="2963626"/>
            <a:ext cx="2934707" cy="1285386"/>
          </a:xfrm>
          <a:prstGeom prst="roundRect">
            <a:avLst/>
          </a:prstGeom>
          <a:solidFill>
            <a:srgbClr val="6B8190"/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/>
              </a:rPr>
              <a:t>Interne interessenter </a:t>
            </a:r>
            <a:r>
              <a:rPr kumimoji="0" lang="da-DK" sz="1600" b="1" i="0" u="none" strike="noStrike" kern="1200" cap="none" spc="0" normalizeH="0" baseline="0" noProof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da-DK" sz="16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" name="Afrundet rektangel 8">
            <a:extLst>
              <a:ext uri="{FF2B5EF4-FFF2-40B4-BE49-F238E27FC236}">
                <a16:creationId xmlns:a16="http://schemas.microsoft.com/office/drawing/2014/main" id="{B247FF39-B785-4C57-9445-7DB46236C2A0}"/>
              </a:ext>
            </a:extLst>
          </p:cNvPr>
          <p:cNvSpPr/>
          <p:nvPr/>
        </p:nvSpPr>
        <p:spPr>
          <a:xfrm>
            <a:off x="1308297" y="3660422"/>
            <a:ext cx="186244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Afrundet rektangel 52">
            <a:extLst>
              <a:ext uri="{FF2B5EF4-FFF2-40B4-BE49-F238E27FC236}">
                <a16:creationId xmlns:a16="http://schemas.microsoft.com/office/drawing/2014/main" id="{80778448-F70F-4C9A-A3E5-FE7648DF7B81}"/>
              </a:ext>
            </a:extLst>
          </p:cNvPr>
          <p:cNvSpPr/>
          <p:nvPr/>
        </p:nvSpPr>
        <p:spPr>
          <a:xfrm>
            <a:off x="9015481" y="1207524"/>
            <a:ext cx="2070334" cy="4802993"/>
          </a:xfrm>
          <a:prstGeom prst="round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1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Til indercirklen: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Hvilke personer, afdelinger/funktioner, ledelsesniveauer vil blive påvirket af - eller kan påvirke - mit CSR-forandringsprojekt? 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1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Til ydercirklen: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i="0" u="none" strike="noStrike" kern="1200" cap="none" spc="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Hvilke personer, afdelinger/funktioner ledelsesniveauer vil også blive påvirket – eller kan påvirke – mit CSR-forandringsprojekt, men i meget mindre grad, hvis overhovedet? 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i="0" u="none" strike="noStrike" kern="1200" cap="none" spc="0" normalizeH="0" baseline="0" noProof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</a:endParaRPr>
          </a:p>
        </p:txBody>
      </p:sp>
      <p:sp>
        <p:nvSpPr>
          <p:cNvPr id="13" name="Afrundet rektangel 35">
            <a:extLst>
              <a:ext uri="{FF2B5EF4-FFF2-40B4-BE49-F238E27FC236}">
                <a16:creationId xmlns:a16="http://schemas.microsoft.com/office/drawing/2014/main" id="{4F364977-7F6B-4010-85AD-7B8922F60CA3}"/>
              </a:ext>
            </a:extLst>
          </p:cNvPr>
          <p:cNvSpPr/>
          <p:nvPr/>
        </p:nvSpPr>
        <p:spPr>
          <a:xfrm>
            <a:off x="1308296" y="2941002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Afrundet rektangel 40">
            <a:extLst>
              <a:ext uri="{FF2B5EF4-FFF2-40B4-BE49-F238E27FC236}">
                <a16:creationId xmlns:a16="http://schemas.microsoft.com/office/drawing/2014/main" id="{901F66B9-41CB-40E8-9E51-F57E7A1320A1}"/>
              </a:ext>
            </a:extLst>
          </p:cNvPr>
          <p:cNvSpPr/>
          <p:nvPr/>
        </p:nvSpPr>
        <p:spPr>
          <a:xfrm>
            <a:off x="6710655" y="2984800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" name="Afrundet rektangel 41">
            <a:extLst>
              <a:ext uri="{FF2B5EF4-FFF2-40B4-BE49-F238E27FC236}">
                <a16:creationId xmlns:a16="http://schemas.microsoft.com/office/drawing/2014/main" id="{371AE7CD-E50A-486D-9E0E-71E36EBA1AC2}"/>
              </a:ext>
            </a:extLst>
          </p:cNvPr>
          <p:cNvSpPr/>
          <p:nvPr/>
        </p:nvSpPr>
        <p:spPr>
          <a:xfrm>
            <a:off x="6710655" y="3728962"/>
            <a:ext cx="1861435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frundet rektangel 42">
            <a:extLst>
              <a:ext uri="{FF2B5EF4-FFF2-40B4-BE49-F238E27FC236}">
                <a16:creationId xmlns:a16="http://schemas.microsoft.com/office/drawing/2014/main" id="{8C278BC5-0CBB-430E-A602-27DD8F96EEC6}"/>
              </a:ext>
            </a:extLst>
          </p:cNvPr>
          <p:cNvSpPr/>
          <p:nvPr/>
        </p:nvSpPr>
        <p:spPr>
          <a:xfrm>
            <a:off x="4901432" y="4455476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6" name="Afrundet rektangel 1">
            <a:extLst>
              <a:ext uri="{FF2B5EF4-FFF2-40B4-BE49-F238E27FC236}">
                <a16:creationId xmlns:a16="http://schemas.microsoft.com/office/drawing/2014/main" id="{814A0C52-B67B-4F86-9BC0-C7EB999A4DBD}"/>
              </a:ext>
            </a:extLst>
          </p:cNvPr>
          <p:cNvSpPr/>
          <p:nvPr/>
        </p:nvSpPr>
        <p:spPr>
          <a:xfrm>
            <a:off x="1106185" y="1926944"/>
            <a:ext cx="7628772" cy="3339820"/>
          </a:xfrm>
          <a:prstGeom prst="roundRect">
            <a:avLst/>
          </a:prstGeom>
          <a:noFill/>
          <a:ln>
            <a:solidFill>
              <a:srgbClr val="6B819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Book"/>
              <a:ea typeface="+mn-ea"/>
              <a:cs typeface="+mn-cs"/>
            </a:endParaRPr>
          </a:p>
        </p:txBody>
      </p:sp>
      <p:sp>
        <p:nvSpPr>
          <p:cNvPr id="120" name="Afrundet rektangel 53">
            <a:extLst>
              <a:ext uri="{FF2B5EF4-FFF2-40B4-BE49-F238E27FC236}">
                <a16:creationId xmlns:a16="http://schemas.microsoft.com/office/drawing/2014/main" id="{C95B9CD5-CD89-47CD-AC41-3E0B76B266A5}"/>
              </a:ext>
            </a:extLst>
          </p:cNvPr>
          <p:cNvSpPr/>
          <p:nvPr/>
        </p:nvSpPr>
        <p:spPr>
          <a:xfrm>
            <a:off x="1208968" y="1190958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2" name="Afrundet rektangel 54">
            <a:extLst>
              <a:ext uri="{FF2B5EF4-FFF2-40B4-BE49-F238E27FC236}">
                <a16:creationId xmlns:a16="http://schemas.microsoft.com/office/drawing/2014/main" id="{0FD37BA1-7DF4-4F7E-9B1B-FDB391529DF7}"/>
              </a:ext>
            </a:extLst>
          </p:cNvPr>
          <p:cNvSpPr/>
          <p:nvPr/>
        </p:nvSpPr>
        <p:spPr>
          <a:xfrm>
            <a:off x="3196614" y="1207524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4" name="Afrundet rektangel 55">
            <a:extLst>
              <a:ext uri="{FF2B5EF4-FFF2-40B4-BE49-F238E27FC236}">
                <a16:creationId xmlns:a16="http://schemas.microsoft.com/office/drawing/2014/main" id="{DEAF3834-2DAD-48E6-A959-88715D470992}"/>
              </a:ext>
            </a:extLst>
          </p:cNvPr>
          <p:cNvSpPr/>
          <p:nvPr/>
        </p:nvSpPr>
        <p:spPr>
          <a:xfrm>
            <a:off x="7178326" y="1200430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6" name="Afrundet rektangel 56">
            <a:extLst>
              <a:ext uri="{FF2B5EF4-FFF2-40B4-BE49-F238E27FC236}">
                <a16:creationId xmlns:a16="http://schemas.microsoft.com/office/drawing/2014/main" id="{9999245B-1772-497F-9237-DD9CFE9068C5}"/>
              </a:ext>
            </a:extLst>
          </p:cNvPr>
          <p:cNvSpPr/>
          <p:nvPr/>
        </p:nvSpPr>
        <p:spPr>
          <a:xfrm>
            <a:off x="5167286" y="1205226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8" name="Tekstfelt 16">
            <a:extLst>
              <a:ext uri="{FF2B5EF4-FFF2-40B4-BE49-F238E27FC236}">
                <a16:creationId xmlns:a16="http://schemas.microsoft.com/office/drawing/2014/main" id="{02653F0B-4C7C-4431-92CE-FAF1530D8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0475" y="6246924"/>
            <a:ext cx="4029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Model inspired by Overskud Med Omtanke, Erhvervs- og Selskabsstyrelsen, 2006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EF8E8C-8C92-48AF-BA7B-D31F2797B0F3}"/>
              </a:ext>
            </a:extLst>
          </p:cNvPr>
          <p:cNvSpPr txBox="1"/>
          <p:nvPr/>
        </p:nvSpPr>
        <p:spPr>
          <a:xfrm>
            <a:off x="297107" y="6585171"/>
            <a:ext cx="609765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ID4096" sz="1200">
                <a:solidFill>
                  <a:schemeClr val="bg1"/>
                </a:solidFill>
                <a:latin typeface="Avenir Next LT Pro" panose="020B0504020202020204" pitchFamily="34" charset="0"/>
              </a:rPr>
              <a:t>www.sbcm.dk/tools-modul1-stakeholders</a:t>
            </a:r>
          </a:p>
        </p:txBody>
      </p:sp>
      <p:sp>
        <p:nvSpPr>
          <p:cNvPr id="33" name="Afrundet rektangel 53">
            <a:extLst>
              <a:ext uri="{FF2B5EF4-FFF2-40B4-BE49-F238E27FC236}">
                <a16:creationId xmlns:a16="http://schemas.microsoft.com/office/drawing/2014/main" id="{FFA5AB2C-33FB-4305-BF99-0AC8ED21D6AE}"/>
              </a:ext>
            </a:extLst>
          </p:cNvPr>
          <p:cNvSpPr/>
          <p:nvPr/>
        </p:nvSpPr>
        <p:spPr>
          <a:xfrm>
            <a:off x="987120" y="5399373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Afrundet rektangel 54">
            <a:extLst>
              <a:ext uri="{FF2B5EF4-FFF2-40B4-BE49-F238E27FC236}">
                <a16:creationId xmlns:a16="http://schemas.microsoft.com/office/drawing/2014/main" id="{4BEB0262-AE31-44A3-B2FA-EDA8CB60AB57}"/>
              </a:ext>
            </a:extLst>
          </p:cNvPr>
          <p:cNvSpPr/>
          <p:nvPr/>
        </p:nvSpPr>
        <p:spPr>
          <a:xfrm>
            <a:off x="3014461" y="5411622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Afrundet rektangel 55">
            <a:extLst>
              <a:ext uri="{FF2B5EF4-FFF2-40B4-BE49-F238E27FC236}">
                <a16:creationId xmlns:a16="http://schemas.microsoft.com/office/drawing/2014/main" id="{F181397A-9DB1-4D99-AB5D-7B3ED235DAAF}"/>
              </a:ext>
            </a:extLst>
          </p:cNvPr>
          <p:cNvSpPr/>
          <p:nvPr/>
        </p:nvSpPr>
        <p:spPr>
          <a:xfrm>
            <a:off x="7057075" y="5405802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6" name="Afrundet rektangel 56">
            <a:extLst>
              <a:ext uri="{FF2B5EF4-FFF2-40B4-BE49-F238E27FC236}">
                <a16:creationId xmlns:a16="http://schemas.microsoft.com/office/drawing/2014/main" id="{5FC0EF9B-7565-4A8A-9888-0838B024297D}"/>
              </a:ext>
            </a:extLst>
          </p:cNvPr>
          <p:cNvSpPr/>
          <p:nvPr/>
        </p:nvSpPr>
        <p:spPr>
          <a:xfrm>
            <a:off x="5029734" y="5403898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8B068F4-C6D9-E744-9F1D-73C8C6A35037}"/>
              </a:ext>
            </a:extLst>
          </p:cNvPr>
          <p:cNvSpPr/>
          <p:nvPr/>
        </p:nvSpPr>
        <p:spPr>
          <a:xfrm>
            <a:off x="810228" y="983848"/>
            <a:ext cx="10556111" cy="5163142"/>
          </a:xfrm>
          <a:prstGeom prst="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Afrundet rektangel 42">
            <a:extLst>
              <a:ext uri="{FF2B5EF4-FFF2-40B4-BE49-F238E27FC236}">
                <a16:creationId xmlns:a16="http://schemas.microsoft.com/office/drawing/2014/main" id="{8468CF02-A0A7-4A4D-8BFC-625FFFB954FE}"/>
              </a:ext>
            </a:extLst>
          </p:cNvPr>
          <p:cNvSpPr/>
          <p:nvPr/>
        </p:nvSpPr>
        <p:spPr>
          <a:xfrm>
            <a:off x="2780508" y="4463593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Afrundet rektangel 42">
            <a:extLst>
              <a:ext uri="{FF2B5EF4-FFF2-40B4-BE49-F238E27FC236}">
                <a16:creationId xmlns:a16="http://schemas.microsoft.com/office/drawing/2014/main" id="{D7491E8A-7ED1-574A-A32D-6E5A0BB66606}"/>
              </a:ext>
            </a:extLst>
          </p:cNvPr>
          <p:cNvSpPr/>
          <p:nvPr/>
        </p:nvSpPr>
        <p:spPr>
          <a:xfrm>
            <a:off x="2793249" y="2139713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8" name="Afrundet rektangel 42">
            <a:extLst>
              <a:ext uri="{FF2B5EF4-FFF2-40B4-BE49-F238E27FC236}">
                <a16:creationId xmlns:a16="http://schemas.microsoft.com/office/drawing/2014/main" id="{BDDF5302-5B1A-7E4A-AEAD-DBFD5D0A08DF}"/>
              </a:ext>
            </a:extLst>
          </p:cNvPr>
          <p:cNvSpPr/>
          <p:nvPr/>
        </p:nvSpPr>
        <p:spPr>
          <a:xfrm>
            <a:off x="4928488" y="2137007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A913086C-2594-4045-9E75-B602B1FC6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25" y="514582"/>
            <a:ext cx="102856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400" spc="30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INTERNAL STAKEHOLDER </a:t>
            </a:r>
            <a:r>
              <a:rPr lang="da-DK" sz="1400" spc="300" dirty="0">
                <a:solidFill>
                  <a:srgbClr val="374D62"/>
                </a:solidFill>
                <a:latin typeface="Avenir Next LT Pro" panose="020B0504020202020204" pitchFamily="34" charset="0"/>
                <a:ea typeface="ＭＳ Ｐゴシック"/>
                <a:cs typeface="Arial" charset="0"/>
              </a:rPr>
              <a:t>MAP </a:t>
            </a:r>
            <a:r>
              <a:rPr kumimoji="0" lang="da-DK" sz="14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lang="da-DK" sz="1400" spc="300" dirty="0">
                <a:solidFill>
                  <a:srgbClr val="D77621"/>
                </a:solidFill>
                <a:latin typeface="Avenir Next LT Pro"/>
              </a:rPr>
              <a:t>SKABELON</a:t>
            </a:r>
            <a:endParaRPr lang="da-DK" sz="1400" spc="300" dirty="0">
              <a:solidFill>
                <a:srgbClr val="374D62"/>
              </a:solidFill>
              <a:latin typeface="Avenir Next LT Pro" panose="020B0504020202020204" pitchFamily="34" charset="0"/>
              <a:ea typeface="ＭＳ Ｐゴシック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78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1</cp:revision>
  <dcterms:created xsi:type="dcterms:W3CDTF">2021-09-23T11:21:09Z</dcterms:created>
  <dcterms:modified xsi:type="dcterms:W3CDTF">2021-09-23T11:37:15Z</dcterms:modified>
</cp:coreProperties>
</file>